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60" r:id="rId5"/>
  </p:sldIdLst>
  <p:sldSz cx="7556500" cy="10693400"/>
  <p:notesSz cx="7556500" cy="106934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9" userDrawn="1">
          <p15:clr>
            <a:srgbClr val="A4A3A4"/>
          </p15:clr>
        </p15:guide>
        <p15:guide id="2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FB9"/>
    <a:srgbClr val="B92928"/>
    <a:srgbClr val="E8B8B8"/>
    <a:srgbClr val="0099D9"/>
    <a:srgbClr val="4C4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2772" y="-30"/>
      </p:cViewPr>
      <p:guideLst>
        <p:guide orient="horz" pos="2879"/>
        <p:guide pos="217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60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A590C-CA87-4F9F-B0C8-E5D8C592B4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87B31-21DD-444F-8936-BCF6570FF3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思源黑体 Regular"/>
                <a:cs typeface="思源黑体 Regular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思源黑体 Regular"/>
                <a:cs typeface="思源黑体 Regular"/>
              </a:rPr>
              <a:t>7 </a:t>
            </a:r>
            <a:r>
              <a:rPr dirty="0"/>
              <a:t>系列交换机产品规格书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思源黑体 Regular"/>
                <a:cs typeface="思源黑体 Regular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思源黑体 Regular"/>
                <a:cs typeface="思源黑体 Regular"/>
              </a:rPr>
              <a:t>7 </a:t>
            </a:r>
            <a:r>
              <a:rPr dirty="0"/>
              <a:t>系列交换机产品规格书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思源黑体 Regular"/>
                <a:cs typeface="思源黑体 Regular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思源黑体 Regular"/>
                <a:cs typeface="思源黑体 Regular"/>
              </a:rPr>
              <a:t>7 </a:t>
            </a:r>
            <a:r>
              <a:rPr dirty="0"/>
              <a:t>系列交换机产品规格书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思源黑体 Regular"/>
                <a:cs typeface="思源黑体 Regular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思源黑体 Regular"/>
                <a:cs typeface="思源黑体 Regular"/>
              </a:rPr>
              <a:t>7 </a:t>
            </a:r>
            <a:r>
              <a:rPr dirty="0"/>
              <a:t>系列交换机产品规格书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思源黑体 Regular"/>
                <a:cs typeface="思源黑体 Regular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思源黑体 Regular"/>
                <a:cs typeface="思源黑体 Regular"/>
              </a:rPr>
              <a:t>7 </a:t>
            </a:r>
            <a:r>
              <a:rPr dirty="0"/>
              <a:t>系列交换机产品规格书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8" y="10154060"/>
            <a:ext cx="6466840" cy="130175"/>
          </a:xfrm>
          <a:custGeom>
            <a:avLst/>
            <a:gdLst/>
            <a:ahLst/>
            <a:cxnLst/>
            <a:rect l="l" t="t" r="r" b="b"/>
            <a:pathLst>
              <a:path w="6466840" h="130175">
                <a:moveTo>
                  <a:pt x="0" y="129599"/>
                </a:moveTo>
                <a:lnTo>
                  <a:pt x="6466550" y="129599"/>
                </a:lnTo>
                <a:lnTo>
                  <a:pt x="6466550" y="0"/>
                </a:lnTo>
                <a:lnTo>
                  <a:pt x="0" y="0"/>
                </a:lnTo>
                <a:lnTo>
                  <a:pt x="0" y="129599"/>
                </a:lnTo>
                <a:close/>
              </a:path>
            </a:pathLst>
          </a:custGeom>
          <a:solidFill>
            <a:srgbClr val="009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467649" y="10154060"/>
            <a:ext cx="1092835" cy="130175"/>
          </a:xfrm>
          <a:custGeom>
            <a:avLst/>
            <a:gdLst/>
            <a:ahLst/>
            <a:cxnLst/>
            <a:rect l="l" t="t" r="r" b="b"/>
            <a:pathLst>
              <a:path w="1092834" h="130175">
                <a:moveTo>
                  <a:pt x="0" y="0"/>
                </a:moveTo>
                <a:lnTo>
                  <a:pt x="1092350" y="0"/>
                </a:lnTo>
                <a:lnTo>
                  <a:pt x="1092350" y="129599"/>
                </a:lnTo>
                <a:lnTo>
                  <a:pt x="0" y="129599"/>
                </a:lnTo>
                <a:lnTo>
                  <a:pt x="0" y="0"/>
                </a:lnTo>
                <a:close/>
              </a:path>
            </a:pathLst>
          </a:custGeom>
          <a:solidFill>
            <a:srgbClr val="B92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4070" y="10186801"/>
            <a:ext cx="1120775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思源黑体 Regular"/>
                <a:cs typeface="思源黑体 Regular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>
                <a:latin typeface="思源黑体 Regular"/>
                <a:cs typeface="思源黑体 Regular"/>
              </a:rPr>
              <a:t>7 </a:t>
            </a:r>
            <a:r>
              <a:rPr dirty="0"/>
              <a:t>系列交换机产品规格书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65165" y="10171975"/>
            <a:ext cx="107315" cy="140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文本框 82"/>
          <p:cNvSpPr txBox="1"/>
          <p:nvPr/>
        </p:nvSpPr>
        <p:spPr>
          <a:xfrm>
            <a:off x="425450" y="4622800"/>
            <a:ext cx="6621780" cy="792480"/>
          </a:xfrm>
          <a:prstGeom prst="rect">
            <a:avLst/>
          </a:prstGeom>
          <a:noFill/>
        </p:spPr>
        <p:txBody>
          <a:bodyPr wrap="square" rIns="90000" rtlCol="0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900">
                <a:sym typeface="+mn-ea"/>
              </a:rPr>
              <a:t>       GPON OLT STICK</a:t>
            </a:r>
            <a:r>
              <a:rPr lang="zh-CN" altLang="en-US" sz="900">
                <a:sym typeface="+mn-ea"/>
              </a:rPr>
              <a:t>是我司</a:t>
            </a:r>
            <a:r>
              <a:rPr sz="900">
                <a:sym typeface="+mn-ea"/>
              </a:rPr>
              <a:t>新推出的模块型 O</a:t>
            </a:r>
            <a:r>
              <a:rPr lang="en-US" sz="900">
                <a:sym typeface="+mn-ea"/>
              </a:rPr>
              <a:t>L</a:t>
            </a:r>
            <a:r>
              <a:rPr sz="900">
                <a:sym typeface="+mn-ea"/>
              </a:rPr>
              <a:t>T</a:t>
            </a:r>
            <a:r>
              <a:rPr lang="zh-CN" sz="900">
                <a:sym typeface="+mn-ea"/>
              </a:rPr>
              <a:t>，</a:t>
            </a:r>
            <a:r>
              <a:rPr sz="900">
                <a:sym typeface="+mn-ea"/>
              </a:rPr>
              <a:t>旨在解决传统数通网络设备向 POL全光网设备的快速升级难题。它通过灵活的模块设计</a:t>
            </a:r>
            <a:r>
              <a:rPr lang="zh-CN" sz="900">
                <a:sym typeface="+mn-ea"/>
              </a:rPr>
              <a:t>，</a:t>
            </a:r>
            <a:r>
              <a:rPr sz="900">
                <a:sym typeface="+mn-ea"/>
              </a:rPr>
              <a:t>使端口配置更便捷</a:t>
            </a:r>
            <a:r>
              <a:rPr lang="zh-CN" sz="900">
                <a:sym typeface="+mn-ea"/>
              </a:rPr>
              <a:t>，</a:t>
            </a:r>
            <a:r>
              <a:rPr sz="900">
                <a:sym typeface="+mn-ea"/>
              </a:rPr>
              <a:t>能精准适配不同场景的业务需求</a:t>
            </a:r>
            <a:r>
              <a:rPr lang="zh-CN" sz="900">
                <a:sym typeface="+mn-ea"/>
              </a:rPr>
              <a:t>，</a:t>
            </a:r>
            <a:r>
              <a:rPr sz="900">
                <a:sym typeface="+mn-ea"/>
              </a:rPr>
              <a:t>同时便于故障排查与维护，降低成本，助力网络高效、平滑地过渡到全光网时代。</a:t>
            </a:r>
            <a:endParaRPr sz="900">
              <a:sym typeface="+mn-ea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953085"/>
            <a:ext cx="6468110" cy="864235"/>
          </a:xfrm>
          <a:custGeom>
            <a:avLst/>
            <a:gdLst/>
            <a:ahLst/>
            <a:cxnLst/>
            <a:rect l="l" t="t" r="r" b="b"/>
            <a:pathLst>
              <a:path w="6468110" h="864235">
                <a:moveTo>
                  <a:pt x="0" y="864000"/>
                </a:moveTo>
                <a:lnTo>
                  <a:pt x="6467648" y="864000"/>
                </a:lnTo>
                <a:lnTo>
                  <a:pt x="6467648" y="0"/>
                </a:lnTo>
                <a:lnTo>
                  <a:pt x="0" y="0"/>
                </a:lnTo>
                <a:lnTo>
                  <a:pt x="0" y="864000"/>
                </a:lnTo>
                <a:close/>
              </a:path>
            </a:pathLst>
          </a:custGeom>
          <a:solidFill>
            <a:srgbClr val="2A7F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1650" y="1100455"/>
            <a:ext cx="5965825" cy="601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z="1000" b="1" dirty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</a:rPr>
              <a:t>OLT</a:t>
            </a:r>
            <a:r>
              <a:rPr lang="zh-CN" sz="1000" b="1" dirty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</a:rPr>
              <a:t>棒规格书</a:t>
            </a:r>
            <a:r>
              <a:rPr sz="1000" b="1" dirty="0" smtClean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sz="1000" b="1" dirty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</a:rPr>
              <a:t>| </a:t>
            </a:r>
            <a:r>
              <a:rPr lang="en-US" sz="1000" b="1" dirty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</a:rPr>
              <a:t>GPON </a:t>
            </a:r>
            <a:r>
              <a:rPr lang="en-US" sz="1000" b="1" dirty="0" smtClean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  <a:sym typeface="+mn-ea"/>
              </a:rPr>
              <a:t>OLT </a:t>
            </a:r>
            <a:r>
              <a:rPr lang="en-US" sz="1000" b="1" dirty="0" smtClean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  <a:sym typeface="+mn-ea"/>
              </a:rPr>
              <a:t>STICK</a:t>
            </a:r>
            <a:endParaRPr lang="en-US" sz="1000" b="1" dirty="0" smtClean="0">
              <a:solidFill>
                <a:srgbClr val="FFFFFF"/>
              </a:solidFill>
              <a:latin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marL="12700">
              <a:lnSpc>
                <a:spcPct val="100000"/>
              </a:lnSpc>
            </a:pPr>
            <a:r>
              <a:rPr lang="en-US" b="1" dirty="0" smtClean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  <a:sym typeface="+mn-ea"/>
              </a:rPr>
              <a:t>1*GPON</a:t>
            </a:r>
            <a:r>
              <a:rPr b="1" dirty="0">
                <a:solidFill>
                  <a:srgbClr val="FFFFFF"/>
                </a:solidFill>
                <a:latin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b="1" dirty="0">
              <a:solidFill>
                <a:srgbClr val="FFFFFF"/>
              </a:solidFill>
              <a:latin typeface="思源黑体 CN Bold" panose="020B0800000000000000" charset="-122"/>
              <a:cs typeface="思源黑体 CN Bold" panose="020B0800000000000000" charset="-122"/>
            </a:endParaRPr>
          </a:p>
          <a:p>
            <a:pPr marL="12700">
              <a:lnSpc>
                <a:spcPct val="100000"/>
              </a:lnSpc>
            </a:pPr>
            <a:endParaRPr lang="zh-CN" b="1" dirty="0">
              <a:solidFill>
                <a:srgbClr val="FFFFFF"/>
              </a:solidFill>
              <a:latin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7649" y="953085"/>
            <a:ext cx="1092835" cy="864235"/>
          </a:xfrm>
          <a:custGeom>
            <a:avLst/>
            <a:gdLst/>
            <a:ahLst/>
            <a:cxnLst/>
            <a:rect l="l" t="t" r="r" b="b"/>
            <a:pathLst>
              <a:path w="1092834" h="864235">
                <a:moveTo>
                  <a:pt x="0" y="0"/>
                </a:moveTo>
                <a:lnTo>
                  <a:pt x="1092350" y="0"/>
                </a:lnTo>
                <a:lnTo>
                  <a:pt x="1092350" y="864000"/>
                </a:lnTo>
                <a:lnTo>
                  <a:pt x="0" y="864000"/>
                </a:lnTo>
                <a:lnTo>
                  <a:pt x="0" y="0"/>
                </a:lnTo>
                <a:close/>
              </a:path>
            </a:pathLst>
          </a:custGeom>
          <a:solidFill>
            <a:srgbClr val="B929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8756" y="4275108"/>
            <a:ext cx="64598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err="1" smtClean="0">
                <a:solidFill>
                  <a:srgbClr val="0099D9"/>
                </a:solidFill>
                <a:latin typeface="思源黑体 Regular"/>
                <a:cs typeface="思源黑体 Regular"/>
              </a:rPr>
              <a:t>产品简介</a:t>
            </a:r>
            <a:endParaRPr sz="800" dirty="0">
              <a:latin typeface="思源黑体 Regular"/>
              <a:cs typeface="思源黑体 Regular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7731" y="5924595"/>
            <a:ext cx="214376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dirty="0" err="1" smtClean="0">
                <a:solidFill>
                  <a:srgbClr val="0099D9"/>
                </a:solidFill>
                <a:latin typeface="思源黑体 Regular"/>
                <a:cs typeface="思源黑体 Regular"/>
              </a:rPr>
              <a:t>特性</a:t>
            </a:r>
            <a:endParaRPr dirty="0">
              <a:latin typeface="思源黑体 Regular"/>
              <a:cs typeface="思源黑体 Regula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4968" y="6337300"/>
            <a:ext cx="3024681" cy="304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sz="900">
                <a:latin typeface="+mn-ea"/>
                <a:cs typeface="+mn-ea"/>
                <a:sym typeface="+mn-ea"/>
              </a:rPr>
              <a:t>单纤双向数据链路</a:t>
            </a:r>
            <a:endParaRPr sz="900">
              <a:latin typeface="+mn-ea"/>
              <a:cs typeface="+mn-ea"/>
              <a:sym typeface="+mn-ea"/>
            </a:endParaRPr>
          </a:p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sz="900">
                <a:latin typeface="+mn-ea"/>
                <a:cs typeface="+mn-ea"/>
                <a:sym typeface="+mn-ea"/>
              </a:rPr>
              <a:t>下行:2.488Gbps</a:t>
            </a:r>
            <a:endParaRPr sz="900">
              <a:latin typeface="+mn-ea"/>
              <a:cs typeface="+mn-ea"/>
              <a:sym typeface="+mn-ea"/>
            </a:endParaRPr>
          </a:p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sz="900">
                <a:latin typeface="+mn-ea"/>
                <a:cs typeface="+mn-ea"/>
                <a:sym typeface="+mn-ea"/>
              </a:rPr>
              <a:t>上行:1.244Gbps</a:t>
            </a:r>
            <a:endParaRPr sz="900">
              <a:latin typeface="+mn-ea"/>
              <a:cs typeface="+mn-ea"/>
              <a:sym typeface="+mn-ea"/>
            </a:endParaRPr>
          </a:p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sz="900">
                <a:latin typeface="+mn-ea"/>
                <a:cs typeface="+mn-ea"/>
                <a:sym typeface="+mn-ea"/>
              </a:rPr>
              <a:t>具备 GPON MAC 功能</a:t>
            </a:r>
            <a:endParaRPr sz="900">
              <a:latin typeface="+mn-ea"/>
              <a:cs typeface="+mn-ea"/>
              <a:sym typeface="+mn-ea"/>
            </a:endParaRPr>
          </a:p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sz="900">
                <a:latin typeface="+mn-ea"/>
                <a:cs typeface="+mn-ea"/>
                <a:sym typeface="+mn-ea"/>
              </a:rPr>
              <a:t>SFP +封装</a:t>
            </a:r>
            <a:endParaRPr sz="900">
              <a:latin typeface="+mn-ea"/>
              <a:cs typeface="+mn-ea"/>
              <a:sym typeface="+mn-ea"/>
            </a:endParaRPr>
          </a:p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sz="900">
                <a:latin typeface="+mn-ea"/>
                <a:cs typeface="+mn-ea"/>
                <a:sym typeface="+mn-ea"/>
              </a:rPr>
              <a:t>SC接口</a:t>
            </a:r>
            <a:endParaRPr sz="900">
              <a:latin typeface="+mn-ea"/>
              <a:cs typeface="+mn-ea"/>
              <a:sym typeface="+mn-ea"/>
            </a:endParaRPr>
          </a:p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sz="900">
                <a:latin typeface="+mn-ea"/>
                <a:cs typeface="+mn-ea"/>
                <a:sym typeface="+mn-ea"/>
              </a:rPr>
              <a:t>热插拔</a:t>
            </a:r>
            <a:r>
              <a:rPr lang="zh-CN" sz="900">
                <a:latin typeface="+mn-ea"/>
                <a:cs typeface="+mn-ea"/>
                <a:sym typeface="+mn-ea"/>
              </a:rPr>
              <a:t>功能</a:t>
            </a:r>
            <a:endParaRPr sz="900">
              <a:latin typeface="+mn-ea"/>
              <a:cs typeface="+mn-ea"/>
              <a:sym typeface="+mn-ea"/>
            </a:endParaRPr>
          </a:p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sz="900">
                <a:latin typeface="+mn-ea"/>
                <a:cs typeface="+mn-ea"/>
                <a:sym typeface="+mn-ea"/>
              </a:rPr>
              <a:t>支持 8km 单模光纤传输距离</a:t>
            </a:r>
            <a:endParaRPr sz="900">
              <a:latin typeface="+mn-ea"/>
              <a:cs typeface="+mn-ea"/>
              <a:sym typeface="+mn-ea"/>
            </a:endParaRPr>
          </a:p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sz="900">
                <a:latin typeface="+mn-ea"/>
                <a:cs typeface="+mn-ea"/>
                <a:sym typeface="+mn-ea"/>
              </a:rPr>
              <a:t>低功耗&lt;2.5W</a:t>
            </a:r>
            <a:endParaRPr sz="900">
              <a:latin typeface="+mn-ea"/>
              <a:cs typeface="+mn-ea"/>
              <a:sym typeface="+mn-ea"/>
            </a:endParaRPr>
          </a:p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sz="900">
                <a:latin typeface="+mn-ea"/>
                <a:cs typeface="+mn-ea"/>
                <a:sym typeface="+mn-ea"/>
              </a:rPr>
              <a:t>温度范围</a:t>
            </a:r>
            <a:r>
              <a:rPr lang="zh-CN" sz="900">
                <a:latin typeface="+mn-ea"/>
                <a:cs typeface="+mn-ea"/>
                <a:sym typeface="+mn-ea"/>
              </a:rPr>
              <a:t>：</a:t>
            </a:r>
            <a:r>
              <a:rPr sz="900">
                <a:latin typeface="+mn-ea"/>
                <a:cs typeface="+mn-ea"/>
                <a:sym typeface="+mn-ea"/>
              </a:rPr>
              <a:t>0°C至 </a:t>
            </a:r>
            <a:r>
              <a:rPr lang="en-US" sz="900">
                <a:latin typeface="+mn-ea"/>
                <a:cs typeface="+mn-ea"/>
                <a:sym typeface="+mn-ea"/>
              </a:rPr>
              <a:t>70</a:t>
            </a:r>
            <a:r>
              <a:rPr sz="900">
                <a:latin typeface="+mn-ea"/>
                <a:cs typeface="+mn-ea"/>
                <a:sym typeface="+mn-ea"/>
              </a:rPr>
              <a:t>°C</a:t>
            </a:r>
            <a:endParaRPr sz="900">
              <a:latin typeface="+mn-ea"/>
              <a:cs typeface="+mn-ea"/>
              <a:sym typeface="+mn-ea"/>
            </a:endParaRPr>
          </a:p>
          <a:p>
            <a:pPr marL="171450" indent="-171450" fontAlgn="auto">
              <a:lnSpc>
                <a:spcPct val="200000"/>
              </a:lnSpc>
              <a:buClr>
                <a:srgbClr val="C10000"/>
              </a:buClr>
              <a:buFont typeface="Wingdings" panose="05000000000000000000" charset="0"/>
              <a:buChar char="n"/>
            </a:pPr>
            <a:r>
              <a:rPr sz="900">
                <a:latin typeface="+mn-ea"/>
                <a:cs typeface="+mn-ea"/>
                <a:sym typeface="+mn-ea"/>
              </a:rPr>
              <a:t>GPON模式最大支持16</a:t>
            </a:r>
            <a:r>
              <a:rPr lang="en-US" sz="900">
                <a:latin typeface="+mn-ea"/>
                <a:cs typeface="+mn-ea"/>
                <a:sym typeface="+mn-ea"/>
              </a:rPr>
              <a:t>/32</a:t>
            </a:r>
            <a:r>
              <a:rPr sz="900">
                <a:latin typeface="+mn-ea"/>
                <a:cs typeface="+mn-ea"/>
                <a:sym typeface="+mn-ea"/>
              </a:rPr>
              <a:t>个ONU终端</a:t>
            </a:r>
            <a:endParaRPr sz="900">
              <a:latin typeface="+mn-ea"/>
              <a:cs typeface="+mn-ea"/>
              <a:sym typeface="+mn-ea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xfrm>
            <a:off x="6865165" y="10147300"/>
            <a:ext cx="107315" cy="140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xfrm>
            <a:off x="524070" y="10162126"/>
            <a:ext cx="1120775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产品规格书</a:t>
            </a:r>
            <a:endParaRPr dirty="0"/>
          </a:p>
        </p:txBody>
      </p:sp>
      <p:pic>
        <p:nvPicPr>
          <p:cNvPr id="14339" name="图片 3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35" y="3639820"/>
            <a:ext cx="7565390" cy="37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73250" y="1993900"/>
            <a:ext cx="3604895" cy="185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966" y="1016914"/>
            <a:ext cx="139700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 err="1" smtClean="0">
                <a:solidFill>
                  <a:srgbClr val="0099D9"/>
                </a:solidFill>
                <a:latin typeface="思源黑体 Regular"/>
                <a:cs typeface="思源黑体 Regular"/>
              </a:rPr>
              <a:t>规格</a:t>
            </a:r>
            <a:endParaRPr sz="1800" dirty="0">
              <a:latin typeface="思源黑体 Regular"/>
              <a:cs typeface="思源黑体 Regular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6865165" y="10147300"/>
            <a:ext cx="107315" cy="140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sp>
        <p:nvSpPr>
          <p:cNvPr id="3" name="object 77"/>
          <p:cNvSpPr txBox="1">
            <a:spLocks noGrp="1"/>
          </p:cNvSpPr>
          <p:nvPr>
            <p:ph type="ftr" sz="quarter" idx="5"/>
            <p:custDataLst>
              <p:tags r:id="rId1"/>
            </p:custDataLst>
          </p:nvPr>
        </p:nvSpPr>
        <p:spPr>
          <a:xfrm>
            <a:off x="524070" y="10162126"/>
            <a:ext cx="1120775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dirty="0"/>
              <a:t>产品规格书</a:t>
            </a:r>
            <a:endParaRPr dirty="0"/>
          </a:p>
        </p:txBody>
      </p:sp>
      <p:graphicFrame>
        <p:nvGraphicFramePr>
          <p:cNvPr id="5" name="object 1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38480" y="1377950"/>
          <a:ext cx="6447790" cy="5629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3585"/>
                <a:gridCol w="4434205"/>
              </a:tblGrid>
              <a:tr h="234315">
                <a:tc>
                  <a:txBody>
                    <a:bodyPr/>
                    <a:p>
                      <a:pPr marL="66040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1">
                          <a:solidFill>
                            <a:schemeClr val="bg1"/>
                          </a:solidFill>
                          <a:cs typeface="+mn-lt"/>
                        </a:rPr>
                        <a:t>项目</a:t>
                      </a:r>
                      <a:endParaRPr lang="zh-CN" altLang="en-US" sz="900" b="1">
                        <a:solidFill>
                          <a:schemeClr val="bg1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FB9"/>
                    </a:solidFill>
                  </a:tcPr>
                </a:tc>
                <a:tc>
                  <a:txBody>
                    <a:bodyPr/>
                    <a:p>
                      <a:pPr marL="67310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1" dirty="0">
                          <a:solidFill>
                            <a:schemeClr val="bg1"/>
                          </a:solidFill>
                          <a:cs typeface="+mn-lt"/>
                          <a:sym typeface="+mn-ea"/>
                        </a:rPr>
                        <a:t>规格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cs typeface="+mn-lt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FB9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lang="zh-CN" sz="900" dirty="0">
                          <a:solidFill>
                            <a:srgbClr val="231916"/>
                          </a:solidFill>
                          <a:cs typeface="思源黑体 Regular"/>
                        </a:rPr>
                        <a:t>接口</a:t>
                      </a:r>
                      <a:endParaRPr lang="zh-CN" sz="900">
                        <a:cs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231916"/>
                          </a:solidFill>
                          <a:cs typeface="+mn-lt"/>
                        </a:rPr>
                        <a:t> </a:t>
                      </a:r>
                      <a:r>
                        <a:rPr lang="en-US" sz="900" dirty="0">
                          <a:solidFill>
                            <a:srgbClr val="231916"/>
                          </a:solidFill>
                          <a:cs typeface="+mn-lt"/>
                        </a:rPr>
                        <a:t>1*GPON</a:t>
                      </a:r>
                      <a:endParaRPr lang="en-US" sz="900" dirty="0">
                        <a:solidFill>
                          <a:srgbClr val="231916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490">
                <a:tc rowSpan="4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lang="en-US" sz="900" dirty="0">
                          <a:cs typeface="思源黑体 Regular"/>
                        </a:rPr>
                        <a:t>PON</a:t>
                      </a:r>
                      <a:endParaRPr sz="900" dirty="0">
                        <a:solidFill>
                          <a:srgbClr val="231916"/>
                        </a:solidFill>
                        <a:cs typeface="思源黑体 Regula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785495">
                        <a:lnSpc>
                          <a:spcPct val="156000"/>
                        </a:lnSpc>
                      </a:pPr>
                      <a:r>
                        <a:rPr lang="zh-CN" sz="900" dirty="0">
                          <a:solidFill>
                            <a:srgbClr val="231916"/>
                          </a:solidFill>
                          <a:cs typeface="+mn-lt"/>
                        </a:rPr>
                        <a:t>物理接口</a:t>
                      </a:r>
                      <a:r>
                        <a:rPr lang="en-US" sz="900" dirty="0">
                          <a:solidFill>
                            <a:srgbClr val="231916"/>
                          </a:solidFill>
                          <a:cs typeface="+mn-lt"/>
                        </a:rPr>
                        <a:t>: PON </a:t>
                      </a:r>
                      <a:r>
                        <a:rPr lang="zh-CN" altLang="en-US" sz="900" dirty="0">
                          <a:solidFill>
                            <a:srgbClr val="231916"/>
                          </a:solidFill>
                          <a:cs typeface="+mn-lt"/>
                        </a:rPr>
                        <a:t>接口</a:t>
                      </a:r>
                      <a:endParaRPr lang="zh-CN" altLang="en-US" sz="900" dirty="0">
                        <a:solidFill>
                          <a:srgbClr val="231916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855">
                <a:tc vMerge="1"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 marR="785495">
                        <a:lnSpc>
                          <a:spcPct val="156000"/>
                        </a:lnSpc>
                      </a:pPr>
                      <a:r>
                        <a:rPr lang="zh-CN" altLang="en-US" sz="900">
                          <a:cs typeface="思源黑体 Regular"/>
                        </a:rPr>
                        <a:t>类型</a:t>
                      </a:r>
                      <a:r>
                        <a:rPr lang="en-US" sz="900">
                          <a:cs typeface="思源黑体 Regular"/>
                        </a:rPr>
                        <a:t>: C</a:t>
                      </a:r>
                      <a:r>
                        <a:rPr lang="en-US" sz="900">
                          <a:cs typeface="思源黑体 Regular"/>
                        </a:rPr>
                        <a:t>lass B+</a:t>
                      </a:r>
                      <a:endParaRPr lang="en-US" sz="900">
                        <a:cs typeface="思源黑体 Regula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855">
                <a:tc vMerge="1">
                  <a:tcPr/>
                </a:tc>
                <a:tc>
                  <a:txBody>
                    <a:bodyPr/>
                    <a:p>
                      <a:pPr marL="60960" marR="785495">
                        <a:lnSpc>
                          <a:spcPct val="156000"/>
                        </a:lnSpc>
                        <a:buNone/>
                      </a:pPr>
                      <a:r>
                        <a:rPr lang="zh-CN" altLang="en-US" sz="900">
                          <a:cs typeface="思源黑体 Regular"/>
                        </a:rPr>
                        <a:t>最大分光比：</a:t>
                      </a:r>
                      <a:r>
                        <a:rPr lang="en-US" altLang="zh-CN" sz="900">
                          <a:cs typeface="思源黑体 Regular"/>
                        </a:rPr>
                        <a:t>1:16</a:t>
                      </a:r>
                      <a:endParaRPr lang="en-US" altLang="zh-CN" sz="900">
                        <a:cs typeface="思源黑体 Regula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490">
                <a:tc vMerge="1"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60960" marR="785495">
                        <a:lnSpc>
                          <a:spcPct val="156000"/>
                        </a:lnSpc>
                        <a:buNone/>
                      </a:pPr>
                      <a:r>
                        <a:rPr lang="zh-CN" altLang="en-US" sz="900">
                          <a:cs typeface="思源黑体 Regular"/>
                        </a:rPr>
                        <a:t>遵循标准</a:t>
                      </a:r>
                      <a:r>
                        <a:rPr lang="en-US" altLang="zh-CN" sz="900">
                          <a:cs typeface="思源黑体 Regular"/>
                        </a:rPr>
                        <a:t>GPON</a:t>
                      </a:r>
                      <a:r>
                        <a:rPr lang="zh-CN" altLang="en-US" sz="900">
                          <a:cs typeface="思源黑体 Regular"/>
                        </a:rPr>
                        <a:t>协议，兼容市面上主流品牌</a:t>
                      </a:r>
                      <a:r>
                        <a:rPr lang="en-US" altLang="zh-CN" sz="900">
                          <a:cs typeface="思源黑体 Regular"/>
                        </a:rPr>
                        <a:t>HUG ONU</a:t>
                      </a:r>
                      <a:r>
                        <a:rPr lang="zh-CN" altLang="en-US" sz="900">
                          <a:cs typeface="思源黑体 Regular"/>
                        </a:rPr>
                        <a:t>终端</a:t>
                      </a:r>
                      <a:endParaRPr lang="zh-CN" altLang="en-US" sz="900">
                        <a:cs typeface="思源黑体 Regula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950">
                <a:tc rowSpan="2">
                  <a:txBody>
                    <a:bodyPr/>
                    <a:p>
                      <a:pPr marL="69215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>
                          <a:cs typeface="思源黑体 Regular"/>
                        </a:rPr>
                        <a:t>速率</a:t>
                      </a:r>
                      <a:endParaRPr lang="zh-CN" altLang="en-US" sz="900">
                        <a:cs typeface="思源黑体 Regula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67310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rgbClr val="231916"/>
                          </a:solidFill>
                          <a:cs typeface="+mn-lt"/>
                        </a:rPr>
                        <a:t>下行：2.488Gbps 应用，具备 GPON MAC 功能</a:t>
                      </a:r>
                      <a:endParaRPr lang="zh-CN" altLang="en-US" sz="900" dirty="0">
                        <a:solidFill>
                          <a:srgbClr val="231916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680">
                <a:tc vMerge="1"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67310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rgbClr val="231916"/>
                          </a:solidFill>
                          <a:cs typeface="+mn-lt"/>
                          <a:sym typeface="+mn-ea"/>
                        </a:rPr>
                        <a:t>上行：</a:t>
                      </a:r>
                      <a:r>
                        <a:rPr lang="en-US" altLang="zh-CN" sz="900" dirty="0">
                          <a:solidFill>
                            <a:srgbClr val="231916"/>
                          </a:solidFill>
                          <a:cs typeface="+mn-lt"/>
                          <a:sym typeface="+mn-ea"/>
                        </a:rPr>
                        <a:t>1.244</a:t>
                      </a:r>
                      <a:r>
                        <a:rPr lang="zh-CN" altLang="en-US" sz="900" dirty="0">
                          <a:solidFill>
                            <a:srgbClr val="231916"/>
                          </a:solidFill>
                          <a:cs typeface="+mn-lt"/>
                          <a:sym typeface="+mn-ea"/>
                        </a:rPr>
                        <a:t>Gbps 应用，具备 GPON MAC 功能</a:t>
                      </a:r>
                      <a:endParaRPr lang="zh-CN" altLang="en-US" sz="900" dirty="0">
                        <a:solidFill>
                          <a:srgbClr val="231916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lang="zh-CN" altLang="en-US" sz="900">
                          <a:cs typeface="思源黑体 Regular"/>
                        </a:rPr>
                        <a:t>尺寸</a:t>
                      </a:r>
                      <a:endParaRPr lang="zh-CN" altLang="en-US" sz="900">
                        <a:cs typeface="思源黑体 Regula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lang="en-US" sz="900" dirty="0">
                          <a:solidFill>
                            <a:srgbClr val="231916"/>
                          </a:solidFill>
                          <a:cs typeface="+mn-lt"/>
                        </a:rPr>
                        <a:t>75</a:t>
                      </a:r>
                      <a:r>
                        <a:rPr sz="900" dirty="0">
                          <a:solidFill>
                            <a:srgbClr val="231916"/>
                          </a:solidFill>
                          <a:cs typeface="+mn-lt"/>
                        </a:rPr>
                        <a:t>mm x </a:t>
                      </a:r>
                      <a:r>
                        <a:rPr lang="en-US" sz="900" dirty="0">
                          <a:solidFill>
                            <a:srgbClr val="231916"/>
                          </a:solidFill>
                          <a:cs typeface="+mn-lt"/>
                        </a:rPr>
                        <a:t>22</a:t>
                      </a:r>
                      <a:r>
                        <a:rPr sz="900" dirty="0">
                          <a:solidFill>
                            <a:srgbClr val="231916"/>
                          </a:solidFill>
                          <a:cs typeface="+mn-lt"/>
                        </a:rPr>
                        <a:t>mm x </a:t>
                      </a:r>
                      <a:r>
                        <a:rPr lang="en-US" sz="900" dirty="0">
                          <a:solidFill>
                            <a:srgbClr val="231916"/>
                          </a:solidFill>
                          <a:cs typeface="+mn-lt"/>
                        </a:rPr>
                        <a:t>12</a:t>
                      </a:r>
                      <a:r>
                        <a:rPr sz="900" dirty="0">
                          <a:solidFill>
                            <a:srgbClr val="231916"/>
                          </a:solidFill>
                          <a:cs typeface="+mn-lt"/>
                        </a:rPr>
                        <a:t>mm</a:t>
                      </a:r>
                      <a:endParaRPr sz="900" dirty="0">
                        <a:solidFill>
                          <a:srgbClr val="231916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marL="64770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rgbClr val="231916"/>
                          </a:solidFill>
                          <a:cs typeface="思源黑体 Regular"/>
                        </a:rPr>
                        <a:t>重量</a:t>
                      </a:r>
                      <a:endParaRPr lang="zh-CN" altLang="en-US" sz="900" dirty="0">
                        <a:solidFill>
                          <a:srgbClr val="231916"/>
                        </a:solidFill>
                        <a:cs typeface="思源黑体 Regula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59055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rgbClr val="231916"/>
                          </a:solidFill>
                          <a:cs typeface="+mn-lt"/>
                        </a:rPr>
                        <a:t>＜</a:t>
                      </a:r>
                      <a:r>
                        <a:rPr lang="en-US" altLang="zh-CN" sz="900" dirty="0">
                          <a:solidFill>
                            <a:srgbClr val="231916"/>
                          </a:solidFill>
                          <a:cs typeface="+mn-lt"/>
                        </a:rPr>
                        <a:t>30g</a:t>
                      </a:r>
                      <a:endParaRPr lang="en-US" altLang="zh-CN" sz="900" dirty="0">
                        <a:solidFill>
                          <a:srgbClr val="231916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2945">
                <a:tc>
                  <a:txBody>
                    <a:bodyPr/>
                    <a:lstStyle/>
                    <a:p>
                      <a:pPr marL="64770">
                        <a:lnSpc>
                          <a:spcPct val="100000"/>
                        </a:lnSpc>
                      </a:pPr>
                      <a:r>
                        <a:rPr lang="zh-CN" sz="900" dirty="0">
                          <a:solidFill>
                            <a:srgbClr val="231916"/>
                          </a:solidFill>
                          <a:cs typeface="思源黑体 Regular"/>
                        </a:rPr>
                        <a:t>环境</a:t>
                      </a:r>
                      <a:endParaRPr lang="zh-CN" sz="900" dirty="0">
                        <a:solidFill>
                          <a:srgbClr val="231916"/>
                        </a:solidFill>
                        <a:cs typeface="思源黑体 Regula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lang="zh-CN" sz="900" dirty="0">
                          <a:solidFill>
                            <a:srgbClr val="231916"/>
                          </a:solidFill>
                          <a:cs typeface="+mn-lt"/>
                          <a:sym typeface="+mn-ea"/>
                        </a:rPr>
                        <a:t>工作温度</a:t>
                      </a:r>
                      <a:r>
                        <a:rPr sz="900" dirty="0">
                          <a:solidFill>
                            <a:srgbClr val="231916"/>
                          </a:solidFill>
                          <a:cs typeface="+mn-lt"/>
                          <a:sym typeface="+mn-ea"/>
                        </a:rPr>
                        <a:t>:</a:t>
                      </a:r>
                      <a:r>
                        <a:rPr lang="en-US" sz="900" dirty="0">
                          <a:solidFill>
                            <a:srgbClr val="231916"/>
                          </a:solidFill>
                          <a:cs typeface="+mn-lt"/>
                          <a:sym typeface="+mn-ea"/>
                        </a:rPr>
                        <a:t>0</a:t>
                      </a:r>
                      <a:r>
                        <a:rPr sz="900" dirty="0">
                          <a:solidFill>
                            <a:srgbClr val="231916"/>
                          </a:solidFill>
                          <a:cs typeface="+mn-lt"/>
                          <a:sym typeface="+mn-ea"/>
                        </a:rPr>
                        <a:t>°C~</a:t>
                      </a:r>
                      <a:r>
                        <a:rPr lang="en-US" sz="900" dirty="0">
                          <a:solidFill>
                            <a:srgbClr val="231916"/>
                          </a:solidFill>
                          <a:cs typeface="+mn-lt"/>
                          <a:sym typeface="+mn-ea"/>
                        </a:rPr>
                        <a:t>70</a:t>
                      </a:r>
                      <a:r>
                        <a:rPr sz="900" dirty="0">
                          <a:solidFill>
                            <a:srgbClr val="231916"/>
                          </a:solidFill>
                          <a:cs typeface="+mn-lt"/>
                          <a:sym typeface="+mn-ea"/>
                        </a:rPr>
                        <a:t>°C</a:t>
                      </a:r>
                      <a:r>
                        <a:rPr lang="en-US" sz="900" dirty="0">
                          <a:solidFill>
                            <a:srgbClr val="231916"/>
                          </a:solidFill>
                          <a:cs typeface="+mn-lt"/>
                          <a:sym typeface="+mn-ea"/>
                        </a:rPr>
                        <a:t> </a:t>
                      </a:r>
                      <a:r>
                        <a:rPr lang="zh-CN" altLang="en-US" sz="900" dirty="0">
                          <a:solidFill>
                            <a:srgbClr val="231916"/>
                          </a:solidFill>
                          <a:cs typeface="+mn-lt"/>
                          <a:sym typeface="+mn-ea"/>
                        </a:rPr>
                        <a:t>（商业级</a:t>
                      </a:r>
                      <a:r>
                        <a:rPr lang="zh-CN" altLang="en-US" sz="900" dirty="0">
                          <a:solidFill>
                            <a:srgbClr val="231916"/>
                          </a:solidFill>
                          <a:cs typeface="+mn-lt"/>
                          <a:sym typeface="+mn-ea"/>
                        </a:rPr>
                        <a:t>）</a:t>
                      </a:r>
                      <a:endParaRPr sz="900" dirty="0">
                        <a:solidFill>
                          <a:srgbClr val="231916"/>
                        </a:solidFill>
                        <a:cs typeface="+mn-lt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lang="zh-CN" sz="900" dirty="0">
                          <a:solidFill>
                            <a:srgbClr val="231916"/>
                          </a:solidFill>
                          <a:cs typeface="+mn-lt"/>
                        </a:rPr>
                        <a:t>存储湿度</a:t>
                      </a:r>
                      <a:r>
                        <a:rPr sz="900" dirty="0">
                          <a:solidFill>
                            <a:srgbClr val="231916"/>
                          </a:solidFill>
                          <a:cs typeface="+mn-lt"/>
                        </a:rPr>
                        <a:t>:5%~95% (</a:t>
                      </a:r>
                      <a:r>
                        <a:rPr lang="zh-CN" sz="900" dirty="0">
                          <a:solidFill>
                            <a:srgbClr val="231916"/>
                          </a:solidFill>
                          <a:cs typeface="+mn-lt"/>
                        </a:rPr>
                        <a:t>无凝结</a:t>
                      </a:r>
                      <a:r>
                        <a:rPr sz="900" dirty="0">
                          <a:solidFill>
                            <a:srgbClr val="231916"/>
                          </a:solidFill>
                          <a:cs typeface="+mn-lt"/>
                        </a:rPr>
                        <a:t>)</a:t>
                      </a:r>
                      <a:endParaRPr sz="900" dirty="0">
                        <a:solidFill>
                          <a:srgbClr val="231916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lang="zh-CN" sz="900" dirty="0">
                          <a:solidFill>
                            <a:srgbClr val="231916"/>
                          </a:solidFill>
                          <a:cs typeface="思源黑体 Regular"/>
                        </a:rPr>
                        <a:t>供电</a:t>
                      </a:r>
                      <a:endParaRPr lang="zh-CN" sz="900" dirty="0">
                        <a:solidFill>
                          <a:srgbClr val="231916"/>
                        </a:solidFill>
                        <a:cs typeface="思源黑体 Regula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lang="en-US" sz="900" spc="35" dirty="0">
                          <a:solidFill>
                            <a:srgbClr val="231916"/>
                          </a:solidFill>
                          <a:cs typeface="+mn-lt"/>
                          <a:sym typeface="+mn-ea"/>
                        </a:rPr>
                        <a:t>3.3V</a:t>
                      </a:r>
                      <a:endParaRPr lang="en-US" sz="900" spc="35" dirty="0">
                        <a:solidFill>
                          <a:srgbClr val="231916"/>
                        </a:solidFill>
                        <a:cs typeface="+mn-lt"/>
                        <a:sym typeface="+mn-ea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lang="zh-CN" sz="900" dirty="0">
                          <a:solidFill>
                            <a:srgbClr val="231916"/>
                          </a:solidFill>
                          <a:cs typeface="思源黑体 Regular"/>
                        </a:rPr>
                        <a:t>功耗</a:t>
                      </a:r>
                      <a:endParaRPr lang="zh-CN" sz="900" dirty="0">
                        <a:solidFill>
                          <a:srgbClr val="231916"/>
                        </a:solidFill>
                        <a:cs typeface="思源黑体 Regula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900" dirty="0" smtClean="0">
                          <a:solidFill>
                            <a:srgbClr val="231916"/>
                          </a:solidFill>
                          <a:cs typeface="+mn-lt"/>
                          <a:sym typeface="+mn-ea"/>
                        </a:rPr>
                        <a:t>＜2.5</a:t>
                      </a:r>
                      <a:r>
                        <a:rPr lang="en-US" altLang="zh-CN" sz="900" dirty="0" smtClean="0">
                          <a:solidFill>
                            <a:srgbClr val="231916"/>
                          </a:solidFill>
                          <a:cs typeface="+mn-lt"/>
                        </a:rPr>
                        <a:t>W</a:t>
                      </a:r>
                      <a:endParaRPr lang="en-US" altLang="zh-CN" sz="900" dirty="0" smtClean="0">
                        <a:solidFill>
                          <a:srgbClr val="231916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5">
                <a:tc>
                  <a:txBody>
                    <a:bodyPr/>
                    <a:p>
                      <a:pPr marL="66675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rgbClr val="231916"/>
                          </a:solidFill>
                          <a:cs typeface="思源黑体 Regular"/>
                        </a:rPr>
                        <a:t>发光</a:t>
                      </a:r>
                      <a:r>
                        <a:rPr lang="zh-CN" altLang="en-US" sz="900" dirty="0">
                          <a:solidFill>
                            <a:srgbClr val="231916"/>
                          </a:solidFill>
                          <a:cs typeface="思源黑体 Regular"/>
                        </a:rPr>
                        <a:t>功率</a:t>
                      </a:r>
                      <a:endParaRPr lang="zh-CN" altLang="en-US" sz="900" dirty="0">
                        <a:solidFill>
                          <a:srgbClr val="231916"/>
                        </a:solidFill>
                        <a:cs typeface="思源黑体 Regula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69215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 smtClean="0">
                          <a:solidFill>
                            <a:srgbClr val="231916"/>
                          </a:solidFill>
                          <a:cs typeface="+mn-lt"/>
                        </a:rPr>
                        <a:t> &lt;2dBm</a:t>
                      </a:r>
                      <a:endParaRPr lang="en-US" altLang="zh-CN" sz="900" dirty="0" smtClean="0">
                        <a:solidFill>
                          <a:srgbClr val="231916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5">
                <a:tc>
                  <a:txBody>
                    <a:bodyPr/>
                    <a:p>
                      <a:pPr marL="66675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rgbClr val="231916"/>
                          </a:solidFill>
                          <a:cs typeface="思源黑体 Regular"/>
                        </a:rPr>
                        <a:t>DDMI</a:t>
                      </a:r>
                      <a:endParaRPr lang="en-US" altLang="zh-CN" sz="900" dirty="0">
                        <a:solidFill>
                          <a:srgbClr val="231916"/>
                        </a:solidFill>
                        <a:cs typeface="思源黑体 Regula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69215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 smtClean="0">
                          <a:solidFill>
                            <a:srgbClr val="231916"/>
                          </a:solidFill>
                          <a:cs typeface="+mn-lt"/>
                          <a:sym typeface="+mn-ea"/>
                        </a:rPr>
                        <a:t>支持</a:t>
                      </a:r>
                      <a:endParaRPr lang="en-US" altLang="zh-CN" sz="900" dirty="0" smtClean="0">
                        <a:solidFill>
                          <a:srgbClr val="231916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5">
                <a:tc>
                  <a:txBody>
                    <a:bodyPr/>
                    <a:p>
                      <a:pPr marL="66675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solidFill>
                            <a:srgbClr val="231916"/>
                          </a:solidFill>
                          <a:cs typeface="思源黑体 Regular"/>
                        </a:rPr>
                        <a:t>管理功能</a:t>
                      </a:r>
                      <a:endParaRPr lang="zh-CN" altLang="en-US" sz="900" dirty="0">
                        <a:solidFill>
                          <a:srgbClr val="231916"/>
                        </a:solidFill>
                        <a:cs typeface="思源黑体 Regula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69215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 smtClean="0">
                          <a:solidFill>
                            <a:srgbClr val="231916"/>
                          </a:solidFill>
                          <a:cs typeface="+mn-lt"/>
                        </a:rPr>
                        <a:t>Http/telent/SSH/TR069</a:t>
                      </a:r>
                      <a:endParaRPr lang="en-US" altLang="zh-CN" sz="900" dirty="0" smtClean="0">
                        <a:solidFill>
                          <a:srgbClr val="231916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5">
                <a:tc>
                  <a:txBody>
                    <a:bodyPr/>
                    <a:p>
                      <a:pPr marL="66675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solidFill>
                            <a:srgbClr val="231916"/>
                          </a:solidFill>
                          <a:cs typeface="思源黑体 Regular"/>
                        </a:rPr>
                        <a:t>SFP MSA </a:t>
                      </a:r>
                      <a:r>
                        <a:rPr lang="zh-CN" altLang="en-US" sz="900" dirty="0">
                          <a:solidFill>
                            <a:srgbClr val="231916"/>
                          </a:solidFill>
                          <a:cs typeface="思源黑体 Regular"/>
                        </a:rPr>
                        <a:t>标准</a:t>
                      </a:r>
                      <a:endParaRPr lang="zh-CN" altLang="en-US" sz="900" dirty="0">
                        <a:solidFill>
                          <a:srgbClr val="231916"/>
                        </a:solidFill>
                        <a:cs typeface="思源黑体 Regular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69215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 smtClean="0">
                          <a:solidFill>
                            <a:srgbClr val="231916"/>
                          </a:solidFill>
                          <a:cs typeface="+mn-lt"/>
                        </a:rPr>
                        <a:t>SFP+</a:t>
                      </a:r>
                      <a:r>
                        <a:rPr lang="zh-CN" altLang="en-US" sz="900" dirty="0" smtClean="0">
                          <a:solidFill>
                            <a:srgbClr val="231916"/>
                          </a:solidFill>
                          <a:cs typeface="+mn-lt"/>
                        </a:rPr>
                        <a:t>封装，兼容</a:t>
                      </a:r>
                      <a:r>
                        <a:rPr lang="en-US" altLang="zh-CN" sz="900" dirty="0" smtClean="0">
                          <a:solidFill>
                            <a:srgbClr val="231916"/>
                          </a:solidFill>
                          <a:cs typeface="+mn-lt"/>
                        </a:rPr>
                        <a:t>1.25G/2.5G/10G</a:t>
                      </a:r>
                      <a:r>
                        <a:rPr lang="zh-CN" altLang="en-US" sz="900" dirty="0" smtClean="0">
                          <a:solidFill>
                            <a:srgbClr val="231916"/>
                          </a:solidFill>
                          <a:cs typeface="+mn-lt"/>
                        </a:rPr>
                        <a:t>光口</a:t>
                      </a:r>
                      <a:endParaRPr lang="zh-CN" altLang="en-US" sz="900" dirty="0" smtClean="0">
                        <a:solidFill>
                          <a:srgbClr val="231916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453454"/>
            <a:ext cx="7560309" cy="1701164"/>
          </a:xfrm>
          <a:custGeom>
            <a:avLst/>
            <a:gdLst/>
            <a:ahLst/>
            <a:cxnLst/>
            <a:rect l="l" t="t" r="r" b="b"/>
            <a:pathLst>
              <a:path w="7560309" h="1701165">
                <a:moveTo>
                  <a:pt x="3" y="1700618"/>
                </a:moveTo>
                <a:lnTo>
                  <a:pt x="3" y="0"/>
                </a:lnTo>
                <a:lnTo>
                  <a:pt x="7560003" y="0"/>
                </a:lnTo>
                <a:lnTo>
                  <a:pt x="7560003" y="1700618"/>
                </a:lnTo>
                <a:lnTo>
                  <a:pt x="3" y="1700618"/>
                </a:lnTo>
              </a:path>
            </a:pathLst>
          </a:custGeom>
          <a:solidFill>
            <a:srgbClr val="DC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911869" y="9384992"/>
            <a:ext cx="736600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思源黑体 Regular"/>
                <a:cs typeface="思源黑体 Regular"/>
              </a:rPr>
              <a:t>官⽅微信</a:t>
            </a:r>
            <a:endParaRPr sz="800" dirty="0">
              <a:latin typeface="思源黑体 Regular"/>
              <a:cs typeface="思源黑体 Regular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8756" y="990667"/>
            <a:ext cx="3107094" cy="577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99D9"/>
                </a:solidFill>
                <a:latin typeface="思源黑体 Regular"/>
                <a:cs typeface="思源黑体 Regular"/>
              </a:rPr>
              <a:t>包装清单</a:t>
            </a:r>
            <a:endParaRPr sz="1800" dirty="0">
              <a:latin typeface="思源黑体 Regular"/>
              <a:cs typeface="思源黑体 Regular"/>
            </a:endParaRPr>
          </a:p>
          <a:p>
            <a:pPr marL="17780">
              <a:lnSpc>
                <a:spcPct val="100000"/>
              </a:lnSpc>
              <a:spcBef>
                <a:spcPts val="1265"/>
              </a:spcBef>
            </a:pPr>
            <a:r>
              <a:rPr sz="900" dirty="0" err="1">
                <a:latin typeface="思源黑体 Regular"/>
                <a:cs typeface="思源黑体 Regular"/>
              </a:rPr>
              <a:t>欢迎订购</a:t>
            </a:r>
            <a:r>
              <a:rPr sz="900" dirty="0" err="1">
                <a:latin typeface="思源黑体 Regular"/>
                <a:cs typeface="思源黑体 Regular"/>
                <a:sym typeface="+mn-ea"/>
              </a:rPr>
              <a:t>鸿升光</a:t>
            </a:r>
            <a:r>
              <a:rPr sz="900" dirty="0" err="1">
                <a:latin typeface="思源黑体 Regular"/>
                <a:cs typeface="思源黑体 Regular"/>
              </a:rPr>
              <a:t>产品</a:t>
            </a:r>
            <a:r>
              <a:rPr sz="900" spc="-225" dirty="0" err="1">
                <a:latin typeface="思源黑体 Regular"/>
                <a:cs typeface="思源黑体 Regular"/>
              </a:rPr>
              <a:t>！</a:t>
            </a:r>
            <a:r>
              <a:rPr sz="900" dirty="0" err="1">
                <a:latin typeface="思源黑体 Regular"/>
                <a:cs typeface="思源黑体 Regular"/>
              </a:rPr>
              <a:t>购买本系列产品</a:t>
            </a:r>
            <a:r>
              <a:rPr sz="900" spc="-55" dirty="0" err="1">
                <a:latin typeface="思源黑体 Regular"/>
                <a:cs typeface="思源黑体 Regular"/>
              </a:rPr>
              <a:t>后</a:t>
            </a:r>
            <a:r>
              <a:rPr sz="900" spc="-350" dirty="0" err="1">
                <a:latin typeface="思源黑体 Regular"/>
                <a:cs typeface="思源黑体 Regular"/>
              </a:rPr>
              <a:t>，</a:t>
            </a:r>
            <a:r>
              <a:rPr sz="900" dirty="0" err="1" smtClean="0">
                <a:latin typeface="思源黑体 Regular"/>
                <a:cs typeface="思源黑体 Regular"/>
              </a:rPr>
              <a:t>您将收到</a:t>
            </a:r>
            <a:r>
              <a:rPr lang="zh-CN" altLang="en-US" sz="900" dirty="0" smtClean="0">
                <a:latin typeface="思源黑体 Regular"/>
                <a:cs typeface="思源黑体 Regular"/>
              </a:rPr>
              <a:t>：</a:t>
            </a:r>
            <a:endParaRPr sz="900" dirty="0">
              <a:latin typeface="思源黑体 Regular"/>
              <a:cs typeface="思源黑体 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6115" y="2993108"/>
            <a:ext cx="2576335" cy="581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99D9"/>
                </a:solidFill>
                <a:latin typeface="思源黑体 Regular"/>
                <a:cs typeface="思源黑体 Regular"/>
              </a:rPr>
              <a:t>相关产品</a:t>
            </a:r>
            <a:endParaRPr sz="1600" dirty="0">
              <a:latin typeface="思源黑体 Regular"/>
              <a:cs typeface="思源黑体 Regula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900" dirty="0" err="1">
                <a:latin typeface="思源黑体 Regular"/>
                <a:cs typeface="思源黑体 Regular"/>
              </a:rPr>
              <a:t>推荐订购以下产</a:t>
            </a:r>
            <a:r>
              <a:rPr sz="900" spc="-55" dirty="0" err="1">
                <a:latin typeface="思源黑体 Regular"/>
                <a:cs typeface="思源黑体 Regular"/>
              </a:rPr>
              <a:t>品</a:t>
            </a:r>
            <a:r>
              <a:rPr sz="900" spc="-350" dirty="0" err="1">
                <a:latin typeface="思源黑体 Regular"/>
                <a:cs typeface="思源黑体 Regular"/>
              </a:rPr>
              <a:t>，</a:t>
            </a:r>
            <a:r>
              <a:rPr sz="900" dirty="0" err="1">
                <a:latin typeface="思源黑体 Regular"/>
                <a:cs typeface="思源黑体 Regular"/>
              </a:rPr>
              <a:t>配合本产品使</a:t>
            </a:r>
            <a:r>
              <a:rPr sz="900" dirty="0" smtClean="0">
                <a:latin typeface="思源黑体 Regular"/>
                <a:cs typeface="思源黑体 Regular"/>
              </a:rPr>
              <a:t>⽤</a:t>
            </a:r>
            <a:r>
              <a:rPr lang="zh-CN" altLang="en-US" sz="900" dirty="0" smtClean="0">
                <a:latin typeface="思源黑体 Regular"/>
                <a:cs typeface="思源黑体 Regular"/>
              </a:rPr>
              <a:t>：</a:t>
            </a:r>
            <a:endParaRPr sz="900" dirty="0">
              <a:latin typeface="思源黑体 Regular"/>
              <a:cs typeface="思源黑体 Regular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6115" y="5130071"/>
            <a:ext cx="2264636" cy="80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99D9"/>
                </a:solidFill>
                <a:latin typeface="思源黑体 Regular"/>
                <a:cs typeface="思源黑体 Regular"/>
              </a:rPr>
              <a:t>更多信息</a:t>
            </a:r>
            <a:endParaRPr sz="1800" dirty="0">
              <a:latin typeface="思源黑体 Regular"/>
              <a:cs typeface="思源黑体 Regular"/>
            </a:endParaRPr>
          </a:p>
          <a:p>
            <a:pPr marL="28575">
              <a:lnSpc>
                <a:spcPct val="100000"/>
              </a:lnSpc>
              <a:spcBef>
                <a:spcPts val="1285"/>
              </a:spcBef>
            </a:pPr>
            <a:r>
              <a:rPr sz="900" dirty="0" err="1">
                <a:latin typeface="思源黑体 Regular"/>
                <a:cs typeface="思源黑体 Regular"/>
              </a:rPr>
              <a:t>更多信</a:t>
            </a:r>
            <a:r>
              <a:rPr sz="900" spc="-55" dirty="0" err="1">
                <a:latin typeface="思源黑体 Regular"/>
                <a:cs typeface="思源黑体 Regular"/>
              </a:rPr>
              <a:t>息</a:t>
            </a:r>
            <a:r>
              <a:rPr sz="900" spc="-350" dirty="0" err="1">
                <a:latin typeface="思源黑体 Regular"/>
                <a:cs typeface="思源黑体 Regular"/>
              </a:rPr>
              <a:t>，</a:t>
            </a:r>
            <a:r>
              <a:rPr sz="900" dirty="0" err="1">
                <a:latin typeface="思源黑体 Regular"/>
                <a:cs typeface="思源黑体 Regular"/>
              </a:rPr>
              <a:t>敬请访问鸿升光⽹</a:t>
            </a:r>
            <a:r>
              <a:rPr sz="900" dirty="0" err="1" smtClean="0">
                <a:latin typeface="思源黑体 Regular"/>
                <a:cs typeface="思源黑体 Regular"/>
              </a:rPr>
              <a:t>站</a:t>
            </a:r>
            <a:r>
              <a:rPr lang="zh-CN" altLang="en-US" sz="900" dirty="0" smtClean="0">
                <a:latin typeface="思源黑体 Regular"/>
                <a:cs typeface="思源黑体 Regular"/>
              </a:rPr>
              <a:t>：</a:t>
            </a:r>
            <a:endParaRPr sz="900" dirty="0">
              <a:latin typeface="思源黑体 Regular"/>
              <a:cs typeface="思源黑体 Regular"/>
            </a:endParaRPr>
          </a:p>
          <a:p>
            <a:pPr marL="28575">
              <a:lnSpc>
                <a:spcPct val="100000"/>
              </a:lnSpc>
              <a:spcBef>
                <a:spcPts val="645"/>
              </a:spcBef>
            </a:pPr>
            <a:r>
              <a:rPr sz="900" dirty="0" smtClean="0">
                <a:solidFill>
                  <a:srgbClr val="0099D9"/>
                </a:solidFill>
                <a:latin typeface="思源黑体 Regular"/>
                <a:cs typeface="思源黑体 Regular"/>
              </a:rPr>
              <a:t>h</a:t>
            </a:r>
            <a:r>
              <a:rPr sz="900" spc="-20" dirty="0" smtClean="0">
                <a:solidFill>
                  <a:srgbClr val="0099D9"/>
                </a:solidFill>
                <a:latin typeface="思源黑体 Regular"/>
                <a:cs typeface="思源黑体 Regular"/>
              </a:rPr>
              <a:t>t</a:t>
            </a:r>
            <a:r>
              <a:rPr sz="900" dirty="0" smtClean="0">
                <a:solidFill>
                  <a:srgbClr val="0099D9"/>
                </a:solidFill>
                <a:latin typeface="思源黑体 Regular"/>
                <a:cs typeface="思源黑体 Regular"/>
              </a:rPr>
              <a:t>tp</a:t>
            </a:r>
            <a:r>
              <a:rPr lang="en-US" sz="900" dirty="0" smtClean="0">
                <a:solidFill>
                  <a:srgbClr val="0099D9"/>
                </a:solidFill>
                <a:latin typeface="思源黑体 Regular"/>
                <a:cs typeface="思源黑体 Regular"/>
              </a:rPr>
              <a:t>:</a:t>
            </a:r>
            <a:r>
              <a:rPr sz="900" dirty="0" smtClean="0">
                <a:solidFill>
                  <a:srgbClr val="0099D9"/>
                </a:solidFill>
                <a:latin typeface="思源黑体 Regular"/>
                <a:cs typeface="思源黑体 Regular"/>
              </a:rPr>
              <a:t>//</a:t>
            </a:r>
            <a:r>
              <a:rPr sz="900" dirty="0">
                <a:solidFill>
                  <a:srgbClr val="0099D9"/>
                </a:solidFill>
                <a:latin typeface="思源黑体 Regular"/>
                <a:cs typeface="思源黑体 Regular"/>
              </a:rPr>
              <a:t>www.hsgq.com.cn</a:t>
            </a:r>
            <a:endParaRPr sz="900" dirty="0">
              <a:solidFill>
                <a:srgbClr val="0099D9"/>
              </a:solidFill>
              <a:latin typeface="思源黑体 Regular"/>
              <a:cs typeface="思源黑体 Regular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xfrm>
            <a:off x="6865165" y="10147300"/>
            <a:ext cx="107315" cy="140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</a:fld>
            <a:endParaRPr dirty="0"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538149" y="1637611"/>
          <a:ext cx="6503035" cy="1128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2525"/>
                <a:gridCol w="4330202"/>
              </a:tblGrid>
              <a:tr h="21598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900" spc="35" dirty="0">
                          <a:solidFill>
                            <a:srgbClr val="FFFFFF"/>
                          </a:solidFill>
                          <a:latin typeface="思源黑体 Regular"/>
                          <a:cs typeface="思源黑体 Regular"/>
                        </a:rPr>
                        <a:t>项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思源黑体 Regular"/>
                          <a:cs typeface="思源黑体 Regular"/>
                        </a:rPr>
                        <a:t>⽬</a:t>
                      </a:r>
                      <a:endParaRPr sz="900" dirty="0">
                        <a:latin typeface="思源黑体 Regular"/>
                        <a:cs typeface="思源黑体 Regular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7199">
                      <a:solidFill>
                        <a:srgbClr val="DCDDDD"/>
                      </a:solidFill>
                      <a:prstDash val="solid"/>
                    </a:lnB>
                    <a:solidFill>
                      <a:srgbClr val="2A7FB9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900" spc="35" dirty="0">
                          <a:solidFill>
                            <a:srgbClr val="FFFFFF"/>
                          </a:solidFill>
                          <a:latin typeface="思源黑体 Regular"/>
                          <a:cs typeface="思源黑体 Regular"/>
                        </a:rPr>
                        <a:t>数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思源黑体 Regular"/>
                          <a:cs typeface="思源黑体 Regular"/>
                        </a:rPr>
                        <a:t>量</a:t>
                      </a:r>
                      <a:endParaRPr sz="900">
                        <a:latin typeface="思源黑体 Regular"/>
                        <a:cs typeface="思源黑体 Regular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7199">
                      <a:solidFill>
                        <a:srgbClr val="DCDDDD"/>
                      </a:solidFill>
                      <a:prstDash val="solid"/>
                    </a:lnB>
                    <a:solidFill>
                      <a:srgbClr val="2A7FB9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cs typeface="思源黑体 Regular"/>
                          <a:sym typeface="+mn-ea"/>
                        </a:rPr>
                        <a:t>GPON OLT STICK</a:t>
                      </a:r>
                      <a:endParaRPr lang="en-US" sz="900" b="0" dirty="0">
                        <a:solidFill>
                          <a:schemeClr val="tx1"/>
                        </a:solidFill>
                        <a:cs typeface="思源黑体 Regular"/>
                        <a:sym typeface="+mn-ea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7199">
                      <a:solidFill>
                        <a:srgbClr val="DC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chemeClr val="tx1"/>
                          </a:solidFill>
                          <a:cs typeface="思源黑体 Regular"/>
                        </a:rPr>
                        <a:t>1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cs typeface="思源黑体 Regular"/>
                        </a:rPr>
                        <a:t>Pcs</a:t>
                      </a:r>
                      <a:endParaRPr lang="en-US" sz="900" dirty="0">
                        <a:solidFill>
                          <a:schemeClr val="tx1"/>
                        </a:solidFill>
                        <a:cs typeface="思源黑体 Regular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7199">
                      <a:solidFill>
                        <a:srgbClr val="DCDDDD"/>
                      </a:solidFill>
                      <a:prstDash val="solid"/>
                    </a:lnB>
                  </a:tcPr>
                </a:tc>
              </a:tr>
              <a:tr h="192585">
                <a:tc>
                  <a:txBody>
                    <a:bodyPr/>
                    <a:lstStyle/>
                    <a:p>
                      <a:pPr marL="57785"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sz="900" dirty="0">
                          <a:solidFill>
                            <a:schemeClr val="tx1"/>
                          </a:solidFill>
                          <a:cs typeface="思源黑体 Regular"/>
                        </a:rPr>
                        <a:t>保修合格证</a:t>
                      </a:r>
                      <a:endParaRPr sz="900" dirty="0">
                        <a:solidFill>
                          <a:schemeClr val="tx1"/>
                        </a:solidFill>
                        <a:cs typeface="思源黑体 Regular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28799">
                      <a:solidFill>
                        <a:srgbClr val="DC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sz="900" dirty="0">
                          <a:solidFill>
                            <a:schemeClr val="tx1"/>
                          </a:solidFill>
                          <a:cs typeface="思源黑体 Regular"/>
                        </a:rPr>
                        <a:t>1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cs typeface="思源黑体 Regular"/>
                        </a:rPr>
                        <a:t>Pcs</a:t>
                      </a:r>
                      <a:endParaRPr lang="en-US" sz="900" dirty="0">
                        <a:solidFill>
                          <a:schemeClr val="tx1"/>
                        </a:solidFill>
                        <a:cs typeface="思源黑体 Regular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28799">
                      <a:solidFill>
                        <a:srgbClr val="DC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538149" y="3622267"/>
          <a:ext cx="6502727" cy="9485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2525"/>
                <a:gridCol w="4330202"/>
              </a:tblGrid>
              <a:tr h="21590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900" spc="35" dirty="0">
                          <a:solidFill>
                            <a:srgbClr val="FFFFFF"/>
                          </a:solidFill>
                          <a:latin typeface="思源黑体 Regular"/>
                          <a:cs typeface="思源黑体 Regular"/>
                        </a:rPr>
                        <a:t>型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思源黑体 Regular"/>
                          <a:cs typeface="思源黑体 Regular"/>
                        </a:rPr>
                        <a:t>号</a:t>
                      </a:r>
                      <a:endParaRPr sz="900" dirty="0">
                        <a:latin typeface="思源黑体 Regular"/>
                        <a:cs typeface="思源黑体 Regular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7199">
                      <a:solidFill>
                        <a:srgbClr val="DCDDDD"/>
                      </a:solidFill>
                      <a:prstDash val="solid"/>
                    </a:lnB>
                    <a:solidFill>
                      <a:srgbClr val="2A7FB9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900" spc="35" dirty="0">
                          <a:solidFill>
                            <a:srgbClr val="FFFFFF"/>
                          </a:solidFill>
                          <a:latin typeface="思源黑体 Regular"/>
                          <a:cs typeface="思源黑体 Regular"/>
                        </a:rPr>
                        <a:t>名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思源黑体 Regular"/>
                          <a:cs typeface="思源黑体 Regular"/>
                        </a:rPr>
                        <a:t>称</a:t>
                      </a:r>
                      <a:endParaRPr sz="900">
                        <a:latin typeface="思源黑体 Regular"/>
                        <a:cs typeface="思源黑体 Regular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7199">
                      <a:solidFill>
                        <a:srgbClr val="DCDDDD"/>
                      </a:solidFill>
                      <a:prstDash val="solid"/>
                    </a:lnB>
                    <a:solidFill>
                      <a:srgbClr val="2A7FB9"/>
                    </a:solidFill>
                  </a:tcPr>
                </a:tc>
              </a:tr>
              <a:tr h="179992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cs typeface="+mn-lt"/>
                        </a:rPr>
                        <a:t>HSGQ-7912</a:t>
                      </a:r>
                      <a:endParaRPr lang="en-US" sz="900" dirty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7199">
                      <a:solidFill>
                        <a:srgbClr val="DC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12</a:t>
                      </a:r>
                      <a:r>
                        <a:rPr sz="900" b="0" dirty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⼝</a:t>
                      </a:r>
                      <a:r>
                        <a:rPr lang="en-US" altLang="zh-CN" sz="900" b="0" dirty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10G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 L3</a:t>
                      </a:r>
                      <a:r>
                        <a:rPr sz="900" b="0" dirty="0">
                          <a:solidFill>
                            <a:schemeClr val="tx1"/>
                          </a:solidFill>
                          <a:cs typeface="+mn-lt"/>
                          <a:sym typeface="+mn-ea"/>
                        </a:rPr>
                        <a:t>⽹管型⼯业交换机</a:t>
                      </a:r>
                      <a:endParaRPr sz="900" b="0" dirty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7199">
                      <a:solidFill>
                        <a:srgbClr val="DCDDDD"/>
                      </a:solidFill>
                      <a:prstDash val="solid"/>
                    </a:lnB>
                  </a:tcPr>
                </a:tc>
              </a:tr>
              <a:tr h="179999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lang="en-US" sz="900" dirty="0">
                          <a:cs typeface="+mn-lt"/>
                          <a:sym typeface="+mn-ea"/>
                        </a:rPr>
                        <a:t>HSGQ-7830P</a:t>
                      </a:r>
                      <a:endParaRPr lang="en-US" sz="900" dirty="0">
                        <a:solidFill>
                          <a:schemeClr val="tx1"/>
                        </a:solidFill>
                        <a:cs typeface="+mn-lt"/>
                        <a:sym typeface="+mn-ea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7199">
                      <a:solidFill>
                        <a:srgbClr val="DC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lang="en-US" sz="900" b="0" dirty="0">
                          <a:cs typeface="+mn-lt"/>
                          <a:sym typeface="+mn-ea"/>
                        </a:rPr>
                        <a:t>24</a:t>
                      </a:r>
                      <a:r>
                        <a:rPr sz="900" b="0" dirty="0">
                          <a:cs typeface="+mn-lt"/>
                          <a:sym typeface="+mn-ea"/>
                        </a:rPr>
                        <a:t>⼝</a:t>
                      </a:r>
                      <a:r>
                        <a:rPr lang="en-US" sz="900" b="0" dirty="0">
                          <a:cs typeface="+mn-lt"/>
                          <a:sym typeface="+mn-ea"/>
                        </a:rPr>
                        <a:t>2.5G+6</a:t>
                      </a:r>
                      <a:r>
                        <a:rPr lang="zh-CN" altLang="en-US" sz="900" b="0" dirty="0">
                          <a:cs typeface="+mn-lt"/>
                          <a:sym typeface="+mn-ea"/>
                        </a:rPr>
                        <a:t>口</a:t>
                      </a:r>
                      <a:r>
                        <a:rPr lang="en-US" altLang="zh-CN" sz="900" b="0" dirty="0">
                          <a:cs typeface="+mn-lt"/>
                          <a:sym typeface="+mn-ea"/>
                        </a:rPr>
                        <a:t>10G</a:t>
                      </a:r>
                      <a:r>
                        <a:rPr lang="en-US" sz="900" b="0" dirty="0">
                          <a:cs typeface="+mn-lt"/>
                          <a:sym typeface="+mn-ea"/>
                        </a:rPr>
                        <a:t> L3</a:t>
                      </a:r>
                      <a:r>
                        <a:rPr sz="900" b="0" dirty="0">
                          <a:cs typeface="+mn-lt"/>
                          <a:sym typeface="+mn-ea"/>
                        </a:rPr>
                        <a:t>⽹管型</a:t>
                      </a:r>
                      <a:r>
                        <a:rPr lang="en-US" sz="900" b="0" dirty="0">
                          <a:cs typeface="+mn-lt"/>
                          <a:sym typeface="+mn-ea"/>
                        </a:rPr>
                        <a:t>PoE</a:t>
                      </a:r>
                      <a:r>
                        <a:rPr sz="900" b="0" dirty="0">
                          <a:cs typeface="+mn-lt"/>
                          <a:sym typeface="+mn-ea"/>
                        </a:rPr>
                        <a:t>⼯业交换机</a:t>
                      </a:r>
                      <a:endParaRPr sz="900" b="0" dirty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7199">
                      <a:solidFill>
                        <a:srgbClr val="DCDDDD"/>
                      </a:solidFill>
                      <a:prstDash val="solid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chemeClr val="tx1"/>
                          </a:solidFill>
                          <a:cs typeface="+mn-lt"/>
                        </a:rPr>
                        <a:t>DPP2-3392-1CY1</a:t>
                      </a:r>
                      <a:endParaRPr sz="90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7199">
                      <a:solidFill>
                        <a:srgbClr val="DC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chemeClr val="tx1"/>
                          </a:solidFill>
                          <a:cs typeface="+mn-lt"/>
                        </a:rPr>
                        <a:t>10G单模双纤10Km</a:t>
                      </a:r>
                      <a:r>
                        <a:rPr sz="900" spc="-5" dirty="0">
                          <a:solidFill>
                            <a:schemeClr val="tx1"/>
                          </a:solidFill>
                          <a:cs typeface="+mn-lt"/>
                        </a:rPr>
                        <a:t> </a:t>
                      </a:r>
                      <a:r>
                        <a:rPr sz="900" dirty="0">
                          <a:solidFill>
                            <a:schemeClr val="tx1"/>
                          </a:solidFill>
                          <a:cs typeface="+mn-lt"/>
                        </a:rPr>
                        <a:t>SFP+模块</a:t>
                      </a:r>
                      <a:endParaRPr sz="900" dirty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7199">
                      <a:solidFill>
                        <a:srgbClr val="DCDDDD"/>
                      </a:solidFill>
                      <a:prstDash val="solid"/>
                    </a:lnB>
                  </a:tcPr>
                </a:tc>
              </a:tr>
              <a:tr h="192599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chemeClr val="tx1"/>
                          </a:solidFill>
                          <a:cs typeface="+mn-lt"/>
                        </a:rPr>
                        <a:t>DPP1-8M92-SCY1</a:t>
                      </a:r>
                      <a:endParaRPr sz="900" dirty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28799">
                      <a:solidFill>
                        <a:srgbClr val="DC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chemeClr val="tx1"/>
                          </a:solidFill>
                          <a:cs typeface="+mn-lt"/>
                        </a:rPr>
                        <a:t>10G多模双纤300m SFP+模块</a:t>
                      </a:r>
                      <a:endParaRPr sz="900" dirty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0" marR="0" marT="0" marB="0" anchor="ctr">
                    <a:lnL w="7199">
                      <a:solidFill>
                        <a:srgbClr val="DCDDDD"/>
                      </a:solidFill>
                      <a:prstDash val="solid"/>
                    </a:lnL>
                    <a:lnR w="7199">
                      <a:solidFill>
                        <a:srgbClr val="DCDDDD"/>
                      </a:solidFill>
                      <a:prstDash val="solid"/>
                    </a:lnR>
                    <a:lnT w="7199">
                      <a:solidFill>
                        <a:srgbClr val="DCDDDD"/>
                      </a:solidFill>
                      <a:prstDash val="solid"/>
                    </a:lnT>
                    <a:lnB w="28799">
                      <a:solidFill>
                        <a:srgbClr val="DCDD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7" name="object 77"/>
          <p:cNvSpPr txBox="1">
            <a:spLocks noGrp="1"/>
          </p:cNvSpPr>
          <p:nvPr>
            <p:ph type="ftr" sz="quarter" idx="5"/>
            <p:custDataLst>
              <p:tags r:id="rId1"/>
            </p:custDataLst>
          </p:nvPr>
        </p:nvSpPr>
        <p:spPr>
          <a:xfrm>
            <a:off x="524070" y="10162126"/>
            <a:ext cx="1120775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产品规格书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TABLE_ENDDRAG_ORIGIN_RECT" val="507*443"/>
  <p:tag name="TABLE_ENDDRAG_RECT" val="42*108*507*443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jMwODU5MWI4Y2FkZmMyNDA4ZGJmYzFlZTg3MDVlNz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WPS 演示</Application>
  <PresentationFormat>自定义</PresentationFormat>
  <Paragraphs>150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宋体</vt:lpstr>
      <vt:lpstr>Wingdings</vt:lpstr>
      <vt:lpstr>思源黑体 Regular</vt:lpstr>
      <vt:lpstr>黑体</vt:lpstr>
      <vt:lpstr>Arial</vt:lpstr>
      <vt:lpstr>思源黑体 CN Bold</vt:lpstr>
      <vt:lpstr>Wingdings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（待评审）</dc:title>
  <dc:creator>Administrator</dc:creator>
  <cp:lastModifiedBy>～赖康</cp:lastModifiedBy>
  <cp:revision>61</cp:revision>
  <dcterms:created xsi:type="dcterms:W3CDTF">2025-02-24T06:24:00Z</dcterms:created>
  <dcterms:modified xsi:type="dcterms:W3CDTF">2025-12-23T09:26:51Z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2021-02-05T08:00:00Z</vt:filetime>
  </property>
  <property fmtid="{D5CDD505-2E9C-101B-9397-08002B2CF9AE}" pid="3" name="Creator">
    <vt:lpwstr>CorelDRAW X8</vt:lpwstr>
  </property>
  <property fmtid="{D5CDD505-2E9C-101B-9397-08002B2CF9AE}" pid="4" name="LastSaved">
    <vt:filetime>2021-02-07T08:00:00Z</vt:filetime>
  </property>
  <property fmtid="{D5CDD505-2E9C-101B-9397-08002B2CF9AE}" pid="5" name="ICV">
    <vt:lpwstr>4CE8E371CD774E69ABA262E597395DA6_13</vt:lpwstr>
  </property>
  <property fmtid="{D5CDD505-2E9C-101B-9397-08002B2CF9AE}" pid="6" name="KSOProductBuildVer">
    <vt:lpwstr>2052-12.1.0.24034</vt:lpwstr>
  </property>
</Properties>
</file>